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60" r:id="rId2"/>
    <p:sldMasterId id="2147483668" r:id="rId3"/>
  </p:sldMasterIdLst>
  <p:notesMasterIdLst>
    <p:notesMasterId r:id="rId37"/>
  </p:notesMasterIdLst>
  <p:sldIdLst>
    <p:sldId id="282" r:id="rId4"/>
    <p:sldId id="341" r:id="rId5"/>
    <p:sldId id="342" r:id="rId6"/>
    <p:sldId id="343" r:id="rId7"/>
    <p:sldId id="344" r:id="rId8"/>
    <p:sldId id="345" r:id="rId9"/>
    <p:sldId id="275" r:id="rId10"/>
    <p:sldId id="311" r:id="rId11"/>
    <p:sldId id="312" r:id="rId12"/>
    <p:sldId id="327" r:id="rId13"/>
    <p:sldId id="329" r:id="rId14"/>
    <p:sldId id="325" r:id="rId15"/>
    <p:sldId id="330" r:id="rId16"/>
    <p:sldId id="331" r:id="rId17"/>
    <p:sldId id="332" r:id="rId18"/>
    <p:sldId id="313" r:id="rId19"/>
    <p:sldId id="314" r:id="rId20"/>
    <p:sldId id="337" r:id="rId21"/>
    <p:sldId id="315" r:id="rId22"/>
    <p:sldId id="338" r:id="rId23"/>
    <p:sldId id="316" r:id="rId24"/>
    <p:sldId id="339" r:id="rId25"/>
    <p:sldId id="317" r:id="rId26"/>
    <p:sldId id="318" r:id="rId27"/>
    <p:sldId id="349" r:id="rId28"/>
    <p:sldId id="328" r:id="rId29"/>
    <p:sldId id="319" r:id="rId30"/>
    <p:sldId id="320" r:id="rId31"/>
    <p:sldId id="346" r:id="rId32"/>
    <p:sldId id="348" r:id="rId33"/>
    <p:sldId id="321" r:id="rId34"/>
    <p:sldId id="322" r:id="rId35"/>
    <p:sldId id="35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162"/>
    <p:restoredTop sz="94259"/>
  </p:normalViewPr>
  <p:slideViewPr>
    <p:cSldViewPr>
      <p:cViewPr>
        <p:scale>
          <a:sx n="100" d="100"/>
          <a:sy n="100" d="100"/>
        </p:scale>
        <p:origin x="560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EED9A-9337-D442-9715-586DE3FDEBF5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80F43-9201-5941-AC1F-10BE5DD75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80F43-9201-5941-AC1F-10BE5DD756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8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Present-day</a:t>
            </a:r>
            <a:r>
              <a:rPr lang="en-US" baseline="0" dirty="0" smtClean="0"/>
              <a:t> Observations</a:t>
            </a:r>
          </a:p>
          <a:p>
            <a:r>
              <a:rPr lang="en-US" baseline="0" dirty="0" smtClean="0"/>
              <a:t>Present-day NCAR Model</a:t>
            </a:r>
          </a:p>
          <a:p>
            <a:r>
              <a:rPr lang="en-US" baseline="0" dirty="0" smtClean="0"/>
              <a:t>Present-day ESSIC Model</a:t>
            </a:r>
          </a:p>
          <a:p>
            <a:r>
              <a:rPr lang="en-US" baseline="0" dirty="0" smtClean="0"/>
              <a:t>Future (2035-2050) Change from the Present-day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September-October-November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82545-BC25-E24E-BEEF-91403E78C34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3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1980-2014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95th percentile</a:t>
            </a:r>
            <a:r>
              <a:rPr lang="en-US" dirty="0" smtClean="0">
                <a:effectLst/>
              </a:rPr>
              <a:t> of daily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82545-BC25-E24E-BEEF-91403E78C34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69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6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54454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46482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9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55286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65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op-Smal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88392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88392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1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88392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6482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12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: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832377"/>
            <a:ext cx="43434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6"/>
          </p:nvPr>
        </p:nvSpPr>
        <p:spPr>
          <a:xfrm>
            <a:off x="1524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7"/>
          </p:nvPr>
        </p:nvSpPr>
        <p:spPr>
          <a:xfrm>
            <a:off x="4648200" y="4189660"/>
            <a:ext cx="4343400" cy="205874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8"/>
          </p:nvPr>
        </p:nvSpPr>
        <p:spPr>
          <a:xfrm>
            <a:off x="4676775" y="831850"/>
            <a:ext cx="4343400" cy="31705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0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: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3267075" y="831849"/>
            <a:ext cx="5724525" cy="263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831850"/>
            <a:ext cx="2967038" cy="2635669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82625" indent="-347663">
              <a:tabLst/>
              <a:defRPr sz="2000"/>
            </a:lvl2pPr>
            <a:lvl3pPr marL="1030288" indent="-317500">
              <a:defRPr sz="1800"/>
            </a:lvl3pPr>
            <a:lvl4pPr marL="1425575" indent="-268288">
              <a:defRPr sz="1600"/>
            </a:lvl4pPr>
            <a:lvl5pPr marL="1654175" indent="-231775" defTabSz="854075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3271837" y="3619917"/>
            <a:ext cx="5724525" cy="263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7162" y="3619918"/>
            <a:ext cx="2967038" cy="2635669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82625" indent="-347663">
              <a:defRPr sz="2000"/>
            </a:lvl2pPr>
            <a:lvl3pPr marL="1030288" indent="-317500">
              <a:defRPr sz="1800"/>
            </a:lvl3pPr>
            <a:lvl4pPr marL="1425575" indent="-268288">
              <a:defRPr sz="1600"/>
            </a:lvl4pPr>
            <a:lvl5pPr marL="1712913" indent="-255588" defTabSz="854075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nel: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7075" y="831849"/>
            <a:ext cx="5724525" cy="54165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2400" y="831850"/>
            <a:ext cx="2967038" cy="5416550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tabLst/>
              <a:defRPr sz="2400"/>
            </a:lvl1pPr>
            <a:lvl2pPr marL="682625" indent="-347663">
              <a:tabLst/>
              <a:defRPr sz="2000"/>
            </a:lvl2pPr>
            <a:lvl3pPr marL="1030288" indent="-317500">
              <a:tabLst/>
              <a:defRPr sz="1800"/>
            </a:lvl3pPr>
            <a:lvl4pPr marL="1365250" indent="-268288">
              <a:tabLst/>
              <a:defRPr sz="1600"/>
            </a:lvl4pPr>
            <a:lvl5pPr marL="1654175" indent="-255588" defTabSz="858838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53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9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1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094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0711"/>
            <a:ext cx="4040188" cy="4295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094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0711"/>
            <a:ext cx="4041775" cy="42954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9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02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219200"/>
            <a:ext cx="54102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1219200"/>
            <a:ext cx="2667000" cy="4906963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tabLst/>
              <a:defRPr sz="2400"/>
            </a:lvl1pPr>
            <a:lvl2pPr marL="682625" indent="-347663">
              <a:tabLst/>
              <a:defRPr sz="2000"/>
            </a:lvl2pPr>
            <a:lvl3pPr marL="1030288" indent="-317500">
              <a:tabLst/>
              <a:defRPr sz="1800"/>
            </a:lvl3pPr>
            <a:lvl4pPr marL="1365250" indent="-268288">
              <a:tabLst/>
              <a:defRPr sz="1600"/>
            </a:lvl4pPr>
            <a:lvl5pPr marL="1654175" indent="-255588" defTabSz="858838"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3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219201"/>
            <a:ext cx="54102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1219200"/>
            <a:ext cx="2667000" cy="4906963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>
              <a:tabLst/>
              <a:defRPr sz="2400"/>
            </a:lvl1pPr>
            <a:lvl2pPr marL="682625" indent="-347663">
              <a:tabLst/>
              <a:defRPr sz="2000"/>
            </a:lvl2pPr>
            <a:lvl3pPr marL="1030288" indent="-317500">
              <a:tabLst/>
              <a:defRPr sz="1800"/>
            </a:lvl3pPr>
            <a:lvl4pPr marL="1365250" indent="-268288">
              <a:tabLst/>
              <a:defRPr sz="1600"/>
            </a:lvl4pPr>
            <a:lvl5pPr marL="1654175" indent="-255588" defTabSz="858838"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2"/>
          </p:nvPr>
        </p:nvSpPr>
        <p:spPr>
          <a:xfrm>
            <a:off x="3276600" y="3763963"/>
            <a:ext cx="54102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35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971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4343401"/>
            <a:ext cx="4038600" cy="178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4343399"/>
            <a:ext cx="4038600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19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4042893" cy="2971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648200" y="1219201"/>
            <a:ext cx="4042893" cy="2971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4343401"/>
            <a:ext cx="4038600" cy="178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4343399"/>
            <a:ext cx="4038600" cy="178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82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3763964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3763963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50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nel, Bi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971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61492" y="4343401"/>
            <a:ext cx="8225307" cy="178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12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, Bi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61493" y="3763964"/>
            <a:ext cx="4038600" cy="2362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08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, Bi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3763963"/>
            <a:ext cx="4038600" cy="236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47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4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0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25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70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2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80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86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41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979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838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632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42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88392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3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685800"/>
            <a:ext cx="8839200" cy="6096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600" b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0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199"/>
            <a:ext cx="4343400" cy="480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199"/>
            <a:ext cx="4343400" cy="480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685800"/>
            <a:ext cx="8839200" cy="6096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600" b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6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831850"/>
            <a:ext cx="8839200" cy="2623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152400" y="3585560"/>
            <a:ext cx="8839200" cy="2623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1851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1524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4648200" y="3629136"/>
            <a:ext cx="4343400" cy="26481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5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theme" Target="../theme/theme2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theme" Target="../theme/theme3.xm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"/>
            <a:ext cx="9144000" cy="68526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 b="0">
                <a:solidFill>
                  <a:srgbClr val="FFFFFF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b="0" dirty="0">
              <a:solidFill>
                <a:srgbClr val="FFFFFF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88" y="2090"/>
            <a:ext cx="9149577" cy="68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 b="0">
                <a:solidFill>
                  <a:srgbClr val="FFFFFF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b="0" dirty="0">
              <a:solidFill>
                <a:srgbClr val="FFFFFF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703" r:id="rId4"/>
    <p:sldLayoutId id="2147483704" r:id="rId5"/>
    <p:sldLayoutId id="2147483700" r:id="rId6"/>
    <p:sldLayoutId id="2147483702" r:id="rId7"/>
    <p:sldLayoutId id="2147483697" r:id="rId8"/>
    <p:sldLayoutId id="2147483701" r:id="rId9"/>
    <p:sldLayoutId id="2147483699" r:id="rId10"/>
    <p:sldLayoutId id="2147483698" r:id="rId11"/>
    <p:sldLayoutId id="2147483666" r:id="rId12"/>
    <p:sldLayoutId id="214748366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"/>
            <a:ext cx="9144000" cy="68526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010400" y="6308725"/>
            <a:ext cx="2133600" cy="549276"/>
          </a:xfrm>
          <a:prstGeom prst="rect">
            <a:avLst/>
          </a:prstGeom>
        </p:spPr>
        <p:txBody>
          <a:bodyPr anchor="b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7C7AF3-0CC4-4146-9A2A-958ABE4E4B6D}" type="slidenum">
              <a:rPr lang="en-US" sz="1200" b="0">
                <a:solidFill>
                  <a:srgbClr val="FFFFFF"/>
                </a:solidFill>
                <a:latin typeface="Calibri" charset="0"/>
                <a:cs typeface="ＭＳ Ｐゴシック" charset="0"/>
              </a:rPr>
              <a:pPr algn="r" eaLnBrk="1" hangingPunct="1"/>
              <a:t>‹#›</a:t>
            </a:fld>
            <a:endParaRPr lang="en-US" sz="1200" b="0" dirty="0">
              <a:solidFill>
                <a:srgbClr val="FFFFFF"/>
              </a:solidFill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9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Kenneth E. Kunkel</a:t>
            </a:r>
          </a:p>
          <a:p>
            <a:pPr marL="0" indent="0" algn="ctr">
              <a:buNone/>
            </a:pPr>
            <a:r>
              <a:rPr lang="en-US" sz="2400" dirty="0" smtClean="0"/>
              <a:t>NOAA Cooperative Institute for Climate and Satellites</a:t>
            </a:r>
          </a:p>
          <a:p>
            <a:pPr marL="0" indent="0" algn="ctr">
              <a:buNone/>
            </a:pPr>
            <a:r>
              <a:rPr lang="en-US" sz="2400" dirty="0" smtClean="0"/>
              <a:t>North Carolina State University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7316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Overview of Downscaling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Examples of GCM simulation 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5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alibri" charset="0"/>
              </a:rPr>
              <a:t>FROM GLOBAL TO LOCAL</a:t>
            </a:r>
          </a:p>
        </p:txBody>
      </p:sp>
      <p:sp>
        <p:nvSpPr>
          <p:cNvPr id="4" name="Bent Arrow 3"/>
          <p:cNvSpPr/>
          <p:nvPr/>
        </p:nvSpPr>
        <p:spPr>
          <a:xfrm rot="10292919" flipH="1">
            <a:off x="1012825" y="4165600"/>
            <a:ext cx="2438400" cy="1676400"/>
          </a:xfrm>
          <a:prstGeom prst="bentArrow">
            <a:avLst>
              <a:gd name="adj1" fmla="val 39562"/>
              <a:gd name="adj2" fmla="val 30842"/>
              <a:gd name="adj3" fmla="val 25000"/>
              <a:gd name="adj4" fmla="val 4375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4339" name="Picture 5" descr="GP.all_model.a2.1961-1979.cd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15419" r="15228" b="30257"/>
          <a:stretch>
            <a:fillRect/>
          </a:stretch>
        </p:blipFill>
        <p:spPr bwMode="auto">
          <a:xfrm>
            <a:off x="5940425" y="3789364"/>
            <a:ext cx="30591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GP.all_model.a2.1961-1979.cd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t="15800" r="21190" b="30319"/>
          <a:stretch>
            <a:fillRect/>
          </a:stretch>
        </p:blipFill>
        <p:spPr bwMode="auto">
          <a:xfrm>
            <a:off x="3738563" y="3789363"/>
            <a:ext cx="27908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5645150" y="3338513"/>
            <a:ext cx="3354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GROWING SEASON LENGTH</a:t>
            </a:r>
          </a:p>
        </p:txBody>
      </p:sp>
      <p:pic>
        <p:nvPicPr>
          <p:cNvPr id="14342" name="Picture 5" descr="Screen shot 2011-07-30 at 11.53.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11238"/>
            <a:ext cx="542131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2"/>
          <p:cNvSpPr txBox="1">
            <a:spLocks noChangeArrowheads="1"/>
          </p:cNvSpPr>
          <p:nvPr/>
        </p:nvSpPr>
        <p:spPr bwMode="auto">
          <a:xfrm>
            <a:off x="134938" y="3721100"/>
            <a:ext cx="289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2m TEMPERATURE</a:t>
            </a:r>
          </a:p>
        </p:txBody>
      </p:sp>
    </p:spTree>
    <p:extLst>
      <p:ext uri="{BB962C8B-B14F-4D97-AF65-F5344CB8AC3E}">
        <p14:creationId xmlns:p14="http://schemas.microsoft.com/office/powerpoint/2010/main" val="286511790"/>
      </p:ext>
    </p:extLst>
  </p:cSld>
  <p:clrMapOvr>
    <a:masterClrMapping/>
  </p:clrMapOvr>
  <p:transition spd="slow" advTm="4464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</a:t>
            </a:r>
            <a:r>
              <a:rPr lang="mr-IN" dirty="0" smtClean="0"/>
              <a:t>–</a:t>
            </a:r>
            <a:r>
              <a:rPr lang="en-US" dirty="0" smtClean="0"/>
              <a:t> Pune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097280"/>
            <a:ext cx="7798308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451292"/>
            <a:ext cx="8839200" cy="274302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 2" charset="2"/>
              <a:buNone/>
            </a:pPr>
            <a:r>
              <a:rPr lang="en-US" sz="3200" dirty="0" smtClean="0">
                <a:latin typeface="Calibri" charset="0"/>
                <a:ea typeface="ＭＳ Ｐゴシック" charset="-128"/>
              </a:rPr>
              <a:t>DOWNSCALING </a:t>
            </a:r>
            <a:r>
              <a:rPr lang="en-US" sz="3200" b="1" dirty="0" smtClean="0">
                <a:solidFill>
                  <a:srgbClr val="7E8C4D"/>
                </a:solidFill>
                <a:latin typeface="Calibri" charset="0"/>
                <a:ea typeface="ＭＳ Ｐゴシック" charset="-128"/>
              </a:rPr>
              <a:t>introduces new information</a:t>
            </a:r>
            <a:r>
              <a:rPr lang="en-US" sz="3200" dirty="0">
                <a:latin typeface="Calibri" charset="0"/>
                <a:ea typeface="ＭＳ Ｐゴシック" charset="-128"/>
              </a:rPr>
              <a:t> </a:t>
            </a:r>
            <a:r>
              <a:rPr lang="en-US" sz="3200" dirty="0" smtClean="0">
                <a:latin typeface="Calibri" charset="0"/>
                <a:ea typeface="ＭＳ Ｐゴシック" charset="-128"/>
              </a:rPr>
              <a:t>into global climate model output to generate high-resolution climate projections</a:t>
            </a:r>
          </a:p>
          <a:p>
            <a:pPr>
              <a:spcAft>
                <a:spcPts val="1200"/>
              </a:spcAft>
              <a:buFont typeface="Wingdings 2" charset="2"/>
              <a:buNone/>
            </a:pPr>
            <a:endParaRPr lang="en-US" sz="3200" dirty="0" smtClean="0">
              <a:latin typeface="Calibri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downscaling?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6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451292"/>
            <a:ext cx="8839200" cy="274302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 2" charset="2"/>
              <a:buNone/>
            </a:pPr>
            <a:r>
              <a:rPr lang="en-US" sz="3200" dirty="0">
                <a:latin typeface="Calibri" charset="0"/>
                <a:ea typeface="ＭＳ Ｐゴシック" charset="-128"/>
              </a:rPr>
              <a:t>DOWNSCALING </a:t>
            </a:r>
            <a:r>
              <a:rPr lang="en-US" sz="3200" b="1" dirty="0">
                <a:solidFill>
                  <a:srgbClr val="7E8C4D"/>
                </a:solidFill>
                <a:latin typeface="Calibri" charset="0"/>
                <a:ea typeface="ＭＳ Ｐゴシック" charset="-128"/>
              </a:rPr>
              <a:t>introduces new information</a:t>
            </a:r>
            <a:r>
              <a:rPr lang="en-US" sz="3200" dirty="0">
                <a:latin typeface="Calibri" charset="0"/>
                <a:ea typeface="ＭＳ Ｐゴシック" charset="-128"/>
              </a:rPr>
              <a:t> into global climate model output to generate high-resolution climate </a:t>
            </a:r>
            <a:r>
              <a:rPr lang="en-US" sz="3200" dirty="0" smtClean="0">
                <a:latin typeface="Calibri" charset="0"/>
                <a:ea typeface="ＭＳ Ｐゴシック" charset="-128"/>
              </a:rPr>
              <a:t>projections</a:t>
            </a:r>
          </a:p>
          <a:p>
            <a:pPr>
              <a:spcBef>
                <a:spcPts val="400"/>
              </a:spcBef>
              <a:spcAft>
                <a:spcPts val="1200"/>
              </a:spcAft>
              <a:buFont typeface="Wingdings 2" charset="2"/>
              <a:buNone/>
            </a:pPr>
            <a:r>
              <a:rPr lang="en-US" sz="3200" b="1" dirty="0" smtClean="0">
                <a:solidFill>
                  <a:srgbClr val="7E8C4D"/>
                </a:solidFill>
                <a:latin typeface="Calibri" charset="0"/>
                <a:ea typeface="ＭＳ Ｐゴシック" charset="-128"/>
              </a:rPr>
              <a:t>Where does this new information come from?</a:t>
            </a:r>
            <a:endParaRPr lang="en-US" sz="3200" b="1" dirty="0">
              <a:solidFill>
                <a:srgbClr val="7E8C4D"/>
              </a:solidFill>
              <a:latin typeface="Calibri" charset="0"/>
              <a:ea typeface="ＭＳ Ｐゴシック" charset="-128"/>
            </a:endParaRPr>
          </a:p>
          <a:p>
            <a:pPr>
              <a:spcAft>
                <a:spcPts val="1200"/>
              </a:spcAft>
              <a:buFont typeface="Wingdings 2" charset="2"/>
              <a:buNone/>
            </a:pPr>
            <a:endParaRPr lang="en-US" sz="3200" dirty="0" smtClean="0">
              <a:latin typeface="Calibri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downscaling?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44485" y="3590888"/>
            <a:ext cx="4053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Wingdings 2" charset="2"/>
              <a:buNone/>
            </a:pPr>
            <a:r>
              <a:rPr lang="en-US" sz="2400" dirty="0" smtClean="0">
                <a:latin typeface="Calibri" charset="0"/>
              </a:rPr>
              <a:t>from </a:t>
            </a:r>
            <a:r>
              <a:rPr lang="en-US" sz="2400" dirty="0">
                <a:latin typeface="Calibri" charset="0"/>
              </a:rPr>
              <a:t>higher-resolution modeling of physical </a:t>
            </a:r>
            <a:r>
              <a:rPr lang="en-US" sz="2400" dirty="0" smtClean="0">
                <a:latin typeface="Calibri" charset="0"/>
              </a:rPr>
              <a:t>processes</a:t>
            </a:r>
            <a:endParaRPr lang="en-US" sz="2400" dirty="0"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451" y="379182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Wingdings 2" charset="2"/>
              <a:buNone/>
            </a:pPr>
            <a:r>
              <a:rPr lang="en-US" sz="2400" dirty="0">
                <a:latin typeface="Calibri" charset="0"/>
              </a:rPr>
              <a:t>from </a:t>
            </a:r>
            <a:r>
              <a:rPr lang="en-US" sz="2400" dirty="0" smtClean="0">
                <a:latin typeface="Calibri" charset="0"/>
              </a:rPr>
              <a:t>observations</a:t>
            </a:r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451292"/>
            <a:ext cx="8839200" cy="274302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 2" charset="2"/>
              <a:buNone/>
            </a:pPr>
            <a:r>
              <a:rPr lang="en-US" sz="3200" dirty="0">
                <a:latin typeface="Calibri" charset="0"/>
                <a:ea typeface="ＭＳ Ｐゴシック" charset="-128"/>
              </a:rPr>
              <a:t>DOWNSCALING </a:t>
            </a:r>
            <a:r>
              <a:rPr lang="en-US" sz="3200" b="1" dirty="0">
                <a:solidFill>
                  <a:srgbClr val="7E8C4D"/>
                </a:solidFill>
                <a:latin typeface="Calibri" charset="0"/>
                <a:ea typeface="ＭＳ Ｐゴシック" charset="-128"/>
              </a:rPr>
              <a:t>introduces new information</a:t>
            </a:r>
            <a:r>
              <a:rPr lang="en-US" sz="3200" dirty="0">
                <a:latin typeface="Calibri" charset="0"/>
                <a:ea typeface="ＭＳ Ｐゴシック" charset="-128"/>
              </a:rPr>
              <a:t> into global climate model output to generate high-resolution climate </a:t>
            </a:r>
            <a:r>
              <a:rPr lang="en-US" sz="3200" dirty="0" smtClean="0">
                <a:latin typeface="Calibri" charset="0"/>
                <a:ea typeface="ＭＳ Ｐゴシック" charset="-128"/>
              </a:rPr>
              <a:t>projections</a:t>
            </a:r>
          </a:p>
          <a:p>
            <a:pPr>
              <a:spcBef>
                <a:spcPts val="400"/>
              </a:spcBef>
              <a:spcAft>
                <a:spcPts val="1200"/>
              </a:spcAft>
              <a:buFont typeface="Wingdings 2" charset="2"/>
              <a:buNone/>
            </a:pPr>
            <a:r>
              <a:rPr lang="en-US" sz="3200" b="1" dirty="0" smtClean="0">
                <a:solidFill>
                  <a:srgbClr val="7E8C4D"/>
                </a:solidFill>
                <a:latin typeface="Calibri" charset="0"/>
                <a:ea typeface="ＭＳ Ｐゴシック" charset="-128"/>
              </a:rPr>
              <a:t>Where does this new information come from?</a:t>
            </a:r>
            <a:endParaRPr lang="en-US" sz="3200" b="1" dirty="0">
              <a:solidFill>
                <a:srgbClr val="7E8C4D"/>
              </a:solidFill>
              <a:latin typeface="Calibri" charset="0"/>
              <a:ea typeface="ＭＳ Ｐゴシック" charset="-128"/>
            </a:endParaRPr>
          </a:p>
          <a:p>
            <a:pPr>
              <a:spcAft>
                <a:spcPts val="1200"/>
              </a:spcAft>
              <a:buFont typeface="Wingdings 2" charset="2"/>
              <a:buNone/>
            </a:pPr>
            <a:endParaRPr lang="en-US" sz="3200" dirty="0" smtClean="0">
              <a:latin typeface="Calibri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downscaling?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44485" y="3590888"/>
            <a:ext cx="4053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Wingdings 2" charset="2"/>
              <a:buNone/>
            </a:pPr>
            <a:r>
              <a:rPr lang="en-US" sz="2400" dirty="0" smtClean="0">
                <a:latin typeface="Calibri" charset="0"/>
              </a:rPr>
              <a:t>from </a:t>
            </a:r>
            <a:r>
              <a:rPr lang="en-US" sz="2400" dirty="0">
                <a:latin typeface="Calibri" charset="0"/>
              </a:rPr>
              <a:t>higher-resolution modeling of physical </a:t>
            </a:r>
            <a:r>
              <a:rPr lang="en-US" sz="2400" dirty="0" smtClean="0">
                <a:latin typeface="Calibri" charset="0"/>
              </a:rPr>
              <a:t>processes</a:t>
            </a:r>
            <a:endParaRPr lang="en-US" sz="2400" dirty="0"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451" y="379182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 typeface="Wingdings 2" charset="2"/>
              <a:buNone/>
            </a:pPr>
            <a:r>
              <a:rPr lang="en-US" sz="2400" dirty="0">
                <a:latin typeface="Calibri" charset="0"/>
              </a:rPr>
              <a:t>from </a:t>
            </a:r>
            <a:r>
              <a:rPr lang="en-US" sz="2400" dirty="0" smtClean="0">
                <a:latin typeface="Calibri" charset="0"/>
              </a:rPr>
              <a:t>observations</a:t>
            </a:r>
            <a:endParaRPr lang="en-US" sz="2400" dirty="0">
              <a:latin typeface="Calibri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19273" y="4380634"/>
            <a:ext cx="4199439" cy="21638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REGIONAL </a:t>
            </a:r>
          </a:p>
          <a:p>
            <a:pPr algn="ctr"/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CLIMATE MODELING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7451" y="4510745"/>
            <a:ext cx="4263901" cy="20337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EMPIRICAL-STATISTICAL MODELING</a:t>
            </a:r>
          </a:p>
        </p:txBody>
      </p:sp>
    </p:spTree>
    <p:extLst>
      <p:ext uri="{BB962C8B-B14F-4D97-AF65-F5344CB8AC3E}">
        <p14:creationId xmlns:p14="http://schemas.microsoft.com/office/powerpoint/2010/main" val="8843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Empirical-Statistical </a:t>
            </a:r>
            <a:r>
              <a:rPr lang="en-US" sz="3200" dirty="0" smtClean="0"/>
              <a:t>Downscaling Techniques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Use historical observations and model simulation of historical period to “train” a statistical model</a:t>
            </a:r>
          </a:p>
          <a:p>
            <a:r>
              <a:rPr lang="en-US" dirty="0" smtClean="0"/>
              <a:t>Apply statistical relationships to model simulation of future (this assumes that these relationships remain constant in the future)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Statistical Downscaling Techniques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Simple </a:t>
            </a:r>
            <a:r>
              <a:rPr lang="en-US" dirty="0" smtClean="0"/>
              <a:t>bias correction (”delta” model</a:t>
            </a:r>
            <a:r>
              <a:rPr lang="en-US" dirty="0" smtClean="0"/>
              <a:t>):</a:t>
            </a:r>
            <a:endParaRPr lang="en-US" dirty="0" smtClean="0"/>
          </a:p>
          <a:p>
            <a:r>
              <a:rPr lang="en-US" dirty="0" smtClean="0"/>
              <a:t>Variance correction</a:t>
            </a:r>
          </a:p>
          <a:p>
            <a:pPr lvl="1"/>
            <a:r>
              <a:rPr lang="en-US" dirty="0" smtClean="0"/>
              <a:t>Inflate or deflate magnitude of daily variations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719071"/>
            <a:ext cx="2491949" cy="47150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Calculates average difference between present and future GCM simulations, then adds that difference to the observed time series for the point of interest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81260" cy="5971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Delta Change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23" t="1784" r="13237" b="2142"/>
          <a:stretch/>
        </p:blipFill>
        <p:spPr>
          <a:xfrm>
            <a:off x="2644349" y="1719071"/>
            <a:ext cx="6117911" cy="48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Statistical Downscaling Techniques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Quantile mapping </a:t>
            </a:r>
            <a:r>
              <a:rPr lang="mr-IN" dirty="0" smtClean="0"/>
              <a:t>–</a:t>
            </a:r>
            <a:r>
              <a:rPr lang="en-US" dirty="0" smtClean="0"/>
              <a:t> use entire probability density function, the major aim being to ensure that the extreme values are properly represented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PURPOSE OF DOWNSCALING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on human and natural systems 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hose processes operate at finer spatial and/or temporal scales than a typical global model</a:t>
            </a:r>
          </a:p>
        </p:txBody>
      </p:sp>
    </p:spTree>
    <p:extLst>
      <p:ext uri="{BB962C8B-B14F-4D97-AF65-F5344CB8AC3E}">
        <p14:creationId xmlns:p14="http://schemas.microsoft.com/office/powerpoint/2010/main" val="15872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9" y="838200"/>
            <a:ext cx="8724899" cy="520994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tx1"/>
                </a:solidFill>
              </a:rPr>
              <a:t>Empirical </a:t>
            </a:r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dirty="0" smtClean="0">
                <a:solidFill>
                  <a:schemeClr val="tx1"/>
                </a:solidFill>
              </a:rPr>
              <a:t>uantile Mapping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4" t="1849" r="11623" b="2202"/>
          <a:stretch/>
        </p:blipFill>
        <p:spPr>
          <a:xfrm>
            <a:off x="2228345" y="1493840"/>
            <a:ext cx="6781712" cy="5034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843" y="1608128"/>
            <a:ext cx="20366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Projects PDFs for monthly or daily simulated GCM variables onto historical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13990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Statistical Downscaling Advantages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Computationally inexpensive</a:t>
            </a:r>
          </a:p>
          <a:p>
            <a:r>
              <a:rPr lang="en-US" dirty="0" smtClean="0"/>
              <a:t>Modern techniques produce good representation of extreme 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wet-day precipitation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 bwMode="auto">
          <a:xfrm>
            <a:off x="3200399" y="914400"/>
            <a:ext cx="5943601" cy="542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199" y="50292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90 percentile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3628613"/>
            <a:ext cx="182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Median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199" y="1981200"/>
            <a:ext cx="190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 percentile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Statistical Downscaling Disadvantages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Need lengthy and accurate observational record (minimum 20-30 years)</a:t>
            </a:r>
          </a:p>
          <a:p>
            <a:r>
              <a:rPr lang="en-US" dirty="0" smtClean="0"/>
              <a:t>Cannot produce new physics (e.g. can’t get a mesoscale convective system if it isn’t in the GCM)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9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Dynamical Downscaling Techniques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high resolution version of a climate model is applied for a limited geographical area</a:t>
            </a:r>
          </a:p>
          <a:p>
            <a:r>
              <a:rPr lang="en-US" dirty="0" smtClean="0"/>
              <a:t>Because the geographical area is limited in size, higher resolution is possible because computer resources are not being used to simulate the entire globe</a:t>
            </a:r>
          </a:p>
          <a:p>
            <a:r>
              <a:rPr lang="en-US" dirty="0" smtClean="0"/>
              <a:t>HOWEVER, a global model is required to establish the conditions on the boundary of the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CORDEX: Coordinated Regional Climate Downscaling Experiment</a:t>
            </a:r>
          </a:p>
          <a:p>
            <a:r>
              <a:rPr lang="en-US" dirty="0" smtClean="0"/>
              <a:t>Coordinated by the World Climate Research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Experiments being conducted/planned over all land areas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13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CORDEX South Asia Domain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6800"/>
            <a:ext cx="5177790" cy="51777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57400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domain covers approximately 10% of the global surface.</a:t>
            </a:r>
          </a:p>
          <a:p>
            <a:endParaRPr lang="en-US" dirty="0"/>
          </a:p>
          <a:p>
            <a:r>
              <a:rPr lang="en-US" dirty="0" smtClean="0"/>
              <a:t>Can use computer resources for higher spatial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CORDEX South Asia Domain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1097280"/>
            <a:ext cx="5177790" cy="5177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52600"/>
            <a:ext cx="2743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global climate model is needed to provide the conditions on the boundary of the regional climate model domain</a:t>
            </a:r>
          </a:p>
          <a:p>
            <a:endParaRPr lang="en-US" sz="2400" dirty="0"/>
          </a:p>
          <a:p>
            <a:r>
              <a:rPr lang="en-US" sz="2400" dirty="0" smtClean="0"/>
              <a:t>Specify </a:t>
            </a:r>
            <a:r>
              <a:rPr lang="en-US" sz="2400" dirty="0" smtClean="0"/>
              <a:t>lateral boundary conditions every 6 hours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97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Dynamical Downscaling Techniques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One of the CORDEX experiments is a 25 km resolution simulation for 1950-2100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04800" y="421788"/>
            <a:ext cx="8534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2880" tIns="0" rIns="182880" bIns="0">
            <a:spAutoFit/>
          </a:bodyPr>
          <a:lstStyle/>
          <a:p>
            <a:pPr algn="ctr" fontAlgn="base"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Arial" charset="0"/>
              </a:rPr>
              <a:t>CWRF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Arial" charset="0"/>
              </a:rPr>
              <a:t>Improves NCAR Climate Change Projection</a:t>
            </a:r>
          </a:p>
          <a:p>
            <a:pPr algn="ctr" fontAlgn="base">
              <a:spcBef>
                <a:spcPts val="1200"/>
              </a:spcBef>
              <a:defRPr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Arial" charset="0"/>
              </a:rPr>
              <a:t>No of dry days (precipitation &lt; 0.25 mm)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6587" y="1633158"/>
            <a:ext cx="8088349" cy="4675042"/>
            <a:chOff x="576587" y="1633158"/>
            <a:chExt cx="8088349" cy="4675042"/>
          </a:xfrm>
        </p:grpSpPr>
        <p:grpSp>
          <p:nvGrpSpPr>
            <p:cNvPr id="7" name="Group 6"/>
            <p:cNvGrpSpPr/>
            <p:nvPr/>
          </p:nvGrpSpPr>
          <p:grpSpPr>
            <a:xfrm>
              <a:off x="576587" y="1815112"/>
              <a:ext cx="8088349" cy="4493088"/>
              <a:chOff x="576587" y="1815112"/>
              <a:chExt cx="8088349" cy="4493088"/>
            </a:xfrm>
          </p:grpSpPr>
          <p:pic>
            <p:nvPicPr>
              <p:cNvPr id="3" name="Picture 2" descr="copy.pdf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911" t="33300" r="9837" b="30964"/>
              <a:stretch/>
            </p:blipFill>
            <p:spPr>
              <a:xfrm>
                <a:off x="576588" y="1815112"/>
                <a:ext cx="8088348" cy="4493088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576587" y="4634518"/>
                <a:ext cx="2598413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Present:	1980-2005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Future:	2035</a:t>
                </a:r>
                <a:r>
                  <a:rPr lang="en-US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-</a:t>
                </a:r>
                <a:r>
                  <a:rPr lang="en-US" dirty="0" smtClean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2050</a:t>
                </a:r>
                <a:endParaRPr lang="en-US" dirty="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368312" y="1864383"/>
                <a:ext cx="230925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Times New Roman"/>
                    <a:ea typeface="ＭＳ Ｐゴシック"/>
                    <a:cs typeface="Times New Roman"/>
                  </a:rPr>
                  <a:t>DIF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368312" y="3921784"/>
                <a:ext cx="230925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Times New Roman"/>
                    <a:ea typeface="ＭＳ Ｐゴシック"/>
                    <a:cs typeface="Times New Roman"/>
                  </a:rPr>
                  <a:t>DIF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77332" y="1633158"/>
              <a:ext cx="26426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Observed Present-day</a:t>
              </a:r>
              <a:endParaRPr lang="en-US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27983" y="1633158"/>
              <a:ext cx="26426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NCAR Present-day</a:t>
              </a:r>
              <a:endParaRPr lang="en-US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64898" y="1633158"/>
              <a:ext cx="26426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NCAR Future Change</a:t>
              </a:r>
              <a:endParaRPr lang="en-US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19948" y="3791006"/>
              <a:ext cx="26426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CWRF</a:t>
              </a:r>
              <a:r>
                <a:rPr lang="zh-CN" alt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Present-day</a:t>
              </a:r>
              <a:endParaRPr lang="en-US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56863" y="3791006"/>
              <a:ext cx="26426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CWRF</a:t>
              </a:r>
              <a:r>
                <a:rPr lang="zh-CN" alt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  <a:cs typeface="Times New Roman"/>
                </a:rPr>
                <a:t>Future Change</a:t>
              </a:r>
              <a:endParaRPr lang="en-US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t</a:t>
            </a:r>
            <a:r>
              <a:rPr lang="en-US" sz="3200" dirty="0" smtClean="0">
                <a:solidFill>
                  <a:srgbClr val="000000"/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on human and natural systems 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hose processes operate at finer spatial and/or temporal scales than a typical global model</a:t>
            </a:r>
          </a:p>
        </p:txBody>
      </p:sp>
    </p:spTree>
    <p:extLst>
      <p:ext uri="{BB962C8B-B14F-4D97-AF65-F5344CB8AC3E}">
        <p14:creationId xmlns:p14="http://schemas.microsoft.com/office/powerpoint/2010/main" val="14224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T_vsOBS_1980_20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4387" r="9368" b="13395"/>
          <a:stretch/>
        </p:blipFill>
        <p:spPr>
          <a:xfrm>
            <a:off x="740664" y="265176"/>
            <a:ext cx="7662672" cy="6510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139" y="5857094"/>
            <a:ext cx="13207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PCT95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(mm/day)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2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Dynamical Downscaling Advantages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model can create its own weather, for example, for phenomena such as convective systems and tropical cyclones</a:t>
            </a:r>
          </a:p>
          <a:p>
            <a:r>
              <a:rPr lang="en-US" dirty="0" smtClean="0"/>
              <a:t>Topographically-forced features can be simulated with much better fidelity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Dynamical Downscaling Disadvantages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826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Very computationally intensive</a:t>
            </a:r>
          </a:p>
          <a:p>
            <a:r>
              <a:rPr lang="en-US" dirty="0" smtClean="0"/>
              <a:t>It is only practically possible to run a few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 type of downscaling is usually required to transform global climate model simulation data into something that can be applied to impacts assessments</a:t>
            </a:r>
          </a:p>
          <a:p>
            <a:r>
              <a:rPr lang="en-US" dirty="0" smtClean="0"/>
              <a:t>Empirical-statistical downscaling: very inexpensive and can thus employ all available GCMs</a:t>
            </a:r>
          </a:p>
          <a:p>
            <a:r>
              <a:rPr lang="en-US" dirty="0" smtClean="0"/>
              <a:t>Dynamical downscaling: can produce new physics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on human and natural systems </a:t>
            </a:r>
            <a:endParaRPr lang="en-US" sz="3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hose processes operate at finer spatial and/or temporal scales than a typical global model</a:t>
            </a:r>
          </a:p>
        </p:txBody>
      </p:sp>
    </p:spTree>
    <p:extLst>
      <p:ext uri="{BB962C8B-B14F-4D97-AF65-F5344CB8AC3E}">
        <p14:creationId xmlns:p14="http://schemas.microsoft.com/office/powerpoint/2010/main" val="14825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on human and natural systems 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w</a:t>
            </a:r>
            <a:r>
              <a:rPr lang="en-US" sz="3200" dirty="0" smtClean="0">
                <a:solidFill>
                  <a:srgbClr val="000000"/>
                </a:solidFill>
              </a:rPr>
              <a:t>hose processes operate at finer spatial and/or temporal scales than a typical global model</a:t>
            </a:r>
          </a:p>
        </p:txBody>
      </p:sp>
    </p:spTree>
    <p:extLst>
      <p:ext uri="{BB962C8B-B14F-4D97-AF65-F5344CB8AC3E}">
        <p14:creationId xmlns:p14="http://schemas.microsoft.com/office/powerpoint/2010/main" val="570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there the need to downscale </a:t>
            </a:r>
            <a:r>
              <a:rPr lang="en-US" dirty="0" smtClean="0"/>
              <a:t>Global Climate </a:t>
            </a:r>
            <a:r>
              <a:rPr lang="en-US" dirty="0" smtClean="0"/>
              <a:t>Model data?</a:t>
            </a:r>
            <a:endParaRPr lang="en-US" dirty="0" smtClean="0"/>
          </a:p>
          <a:p>
            <a:r>
              <a:rPr lang="en-US" dirty="0" smtClean="0"/>
              <a:t>First, what happens in a GCM?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Global Climate Models (GCMs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earth’s atmosphere</a:t>
            </a:r>
            <a:r>
              <a:rPr lang="en-US" dirty="0" smtClean="0"/>
              <a:t> </a:t>
            </a:r>
            <a:r>
              <a:rPr lang="en-US" dirty="0" smtClean="0"/>
              <a:t>is broken into grid boxes</a:t>
            </a:r>
          </a:p>
          <a:p>
            <a:r>
              <a:rPr lang="en-US" dirty="0" smtClean="0"/>
              <a:t>Typical </a:t>
            </a:r>
            <a:r>
              <a:rPr lang="en-US" dirty="0"/>
              <a:t>horizontal dimensions of grid boxes is 100-200 </a:t>
            </a:r>
            <a:r>
              <a:rPr lang="en-US" dirty="0" smtClean="0"/>
              <a:t>km</a:t>
            </a:r>
          </a:p>
          <a:p>
            <a:r>
              <a:rPr lang="en-US" dirty="0"/>
              <a:t>Equations that describe atmospheric processes are solved for each grid </a:t>
            </a:r>
            <a:r>
              <a:rPr lang="en-US" dirty="0" smtClean="0"/>
              <a:t>box</a:t>
            </a:r>
            <a:endParaRPr lang="en-US" dirty="0"/>
          </a:p>
          <a:p>
            <a:r>
              <a:rPr lang="en-US" dirty="0" smtClean="0"/>
              <a:t>Each grid box is characterized by a single value of temperature, precipitation, humidity, and other state variables at each time step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Global Climate Models (GCMs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Surface topography is resolved at the same dimensions (100-200 km):  the surface is essentially a set of 100-200 km plateaus</a:t>
            </a:r>
          </a:p>
          <a:p>
            <a:r>
              <a:rPr lang="en-US" dirty="0" smtClean="0"/>
              <a:t>As a result, details of topographically-induced climate features are not well simulated in mountainous regions</a:t>
            </a:r>
          </a:p>
          <a:p>
            <a:pPr lvl="1"/>
            <a:r>
              <a:rPr lang="en-US" dirty="0" smtClean="0"/>
              <a:t>Upwind enhancement of precipitation; rain shadows, etc.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Global Climate Models (GCMs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addition, some important physical processes and meteorological phenomena occur at smaller scales than the typical GCM resolution</a:t>
            </a:r>
          </a:p>
          <a:p>
            <a:r>
              <a:rPr lang="en-US" dirty="0" smtClean="0"/>
              <a:t>One of these is convective </a:t>
            </a:r>
            <a:r>
              <a:rPr lang="en-US" dirty="0" smtClean="0"/>
              <a:t>precipitation, which is the dominant form in warm seasons and climates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Global Climate Models (GCMs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7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rve Hea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r Hea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 Hea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14676</TotalTime>
  <Words>948</Words>
  <Application>Microsoft Macintosh PowerPoint</Application>
  <PresentationFormat>On-screen Show (4:3)</PresentationFormat>
  <Paragraphs>134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Calibri</vt:lpstr>
      <vt:lpstr>Mangal</vt:lpstr>
      <vt:lpstr>ＭＳ Ｐゴシック</vt:lpstr>
      <vt:lpstr>Tahoma</vt:lpstr>
      <vt:lpstr>Times New Roman</vt:lpstr>
      <vt:lpstr>Wingdings 2</vt:lpstr>
      <vt:lpstr>Arial</vt:lpstr>
      <vt:lpstr>Curve Header Slide</vt:lpstr>
      <vt:lpstr>Bar Header Slide</vt:lpstr>
      <vt:lpstr>No Header Slide</vt:lpstr>
      <vt:lpstr>Overview of Downscaling</vt:lpstr>
      <vt:lpstr>PURPOSE OF DOWNSCALING</vt:lpstr>
      <vt:lpstr>OUR PURPOSE</vt:lpstr>
      <vt:lpstr>OUR PURPOSE</vt:lpstr>
      <vt:lpstr>OUR PURPOSE</vt:lpstr>
      <vt:lpstr>Global Climate Models (GCMs)</vt:lpstr>
      <vt:lpstr>Global Climate Models (GCMs)</vt:lpstr>
      <vt:lpstr>Global Climate Models (GCMs)</vt:lpstr>
      <vt:lpstr>Global Climate Models (GCMs)</vt:lpstr>
      <vt:lpstr>Examples of GCM simulation data</vt:lpstr>
      <vt:lpstr>FROM GLOBAL TO LOCAL</vt:lpstr>
      <vt:lpstr>Example – Pune</vt:lpstr>
      <vt:lpstr>What is downscaling?</vt:lpstr>
      <vt:lpstr>What is downscaling?</vt:lpstr>
      <vt:lpstr>What is downscaling?</vt:lpstr>
      <vt:lpstr>Empirical-Statistical Downscaling Techniques</vt:lpstr>
      <vt:lpstr>Statistical Downscaling Techniques</vt:lpstr>
      <vt:lpstr>Delta Change</vt:lpstr>
      <vt:lpstr>Statistical Downscaling Techniques</vt:lpstr>
      <vt:lpstr>Empirical Quantile Mapping</vt:lpstr>
      <vt:lpstr>Statistical Downscaling Advantages</vt:lpstr>
      <vt:lpstr>Daily wet-day precipitation</vt:lpstr>
      <vt:lpstr>Statistical Downscaling Disadvantages</vt:lpstr>
      <vt:lpstr>Dynamical Downscaling Techniques</vt:lpstr>
      <vt:lpstr>CORDEX</vt:lpstr>
      <vt:lpstr>CORDEX South Asia Domain</vt:lpstr>
      <vt:lpstr>CORDEX South Asia Domain</vt:lpstr>
      <vt:lpstr>Dynamical Downscaling Techniques</vt:lpstr>
      <vt:lpstr>PowerPoint Presentation</vt:lpstr>
      <vt:lpstr>PowerPoint Presentation</vt:lpstr>
      <vt:lpstr>Dynamical Downscaling Advantages</vt:lpstr>
      <vt:lpstr>Dynamical Downscaling Disadvantages</vt:lpstr>
      <vt:lpstr>Conclusions</vt:lpstr>
    </vt:vector>
  </TitlesOfParts>
  <Company>Government Employee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Misch</dc:creator>
  <cp:lastModifiedBy>Ken Kunkel</cp:lastModifiedBy>
  <cp:revision>135</cp:revision>
  <dcterms:created xsi:type="dcterms:W3CDTF">2013-11-12T21:39:58Z</dcterms:created>
  <dcterms:modified xsi:type="dcterms:W3CDTF">2017-03-01T23:10:27Z</dcterms:modified>
</cp:coreProperties>
</file>